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5" r:id="rId6"/>
    <p:sldId id="264" r:id="rId7"/>
    <p:sldId id="271" r:id="rId8"/>
    <p:sldId id="262" r:id="rId9"/>
    <p:sldId id="273" r:id="rId10"/>
    <p:sldId id="276" r:id="rId11"/>
    <p:sldId id="261" r:id="rId12"/>
    <p:sldId id="278" r:id="rId13"/>
    <p:sldId id="277" r:id="rId14"/>
    <p:sldId id="274" r:id="rId15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CE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28"/>
    <p:restoredTop sz="83808"/>
  </p:normalViewPr>
  <p:slideViewPr>
    <p:cSldViewPr snapToGrid="0" snapToObjects="1">
      <p:cViewPr>
        <p:scale>
          <a:sx n="33" d="100"/>
          <a:sy n="33" d="100"/>
        </p:scale>
        <p:origin x="2568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AD76E-E715-DD44-AC18-C715C3C58E2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FD9E9-62B8-5946-AC83-F9EE5259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4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ubiquidade</a:t>
            </a:r>
            <a:r>
              <a:rPr lang="en-US" dirty="0"/>
              <a:t> da EEC –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(</a:t>
            </a:r>
            <a:r>
              <a:rPr lang="en-US" dirty="0" err="1"/>
              <a:t>partindo</a:t>
            </a:r>
            <a:r>
              <a:rPr lang="en-US" dirty="0"/>
              <a:t> do top </a:t>
            </a:r>
            <a:r>
              <a:rPr lang="en-US" dirty="0" err="1"/>
              <a:t>esquerdo</a:t>
            </a:r>
            <a:r>
              <a:rPr lang="en-US" dirty="0"/>
              <a:t>, no </a:t>
            </a:r>
            <a:r>
              <a:rPr lang="en-US" dirty="0" err="1"/>
              <a:t>sentido</a:t>
            </a:r>
            <a:r>
              <a:rPr lang="en-US" dirty="0"/>
              <a:t> dos </a:t>
            </a:r>
            <a:r>
              <a:rPr lang="en-US" dirty="0" err="1"/>
              <a:t>ponteiros</a:t>
            </a:r>
            <a:r>
              <a:rPr lang="en-US" dirty="0"/>
              <a:t> do </a:t>
            </a:r>
            <a:r>
              <a:rPr lang="en-US" dirty="0" err="1"/>
              <a:t>relógio</a:t>
            </a:r>
            <a:r>
              <a:rPr lang="en-US" dirty="0"/>
              <a:t>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, </a:t>
            </a:r>
            <a:r>
              <a:rPr lang="en-US" dirty="0" err="1"/>
              <a:t>atuadores</a:t>
            </a:r>
            <a:r>
              <a:rPr lang="en-US" dirty="0"/>
              <a:t> e o “brain” dos </a:t>
            </a:r>
            <a:r>
              <a:rPr lang="en-US" dirty="0" err="1"/>
              <a:t>edifícios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sensorização</a:t>
            </a:r>
            <a:r>
              <a:rPr lang="en-US" dirty="0"/>
              <a:t> e </a:t>
            </a:r>
            <a:r>
              <a:rPr lang="en-US" dirty="0" err="1"/>
              <a:t>proteção</a:t>
            </a:r>
            <a:r>
              <a:rPr lang="en-US" dirty="0"/>
              <a:t> de </a:t>
            </a:r>
            <a:r>
              <a:rPr lang="en-US" dirty="0" err="1"/>
              <a:t>infraestruturas</a:t>
            </a:r>
            <a:r>
              <a:rPr lang="en-US" dirty="0"/>
              <a:t> </a:t>
            </a:r>
            <a:r>
              <a:rPr lang="en-US" dirty="0" err="1"/>
              <a:t>críticas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avançandos</a:t>
            </a:r>
            <a:r>
              <a:rPr lang="en-US" dirty="0"/>
              <a:t> de </a:t>
            </a:r>
            <a:r>
              <a:rPr lang="en-US" dirty="0" err="1"/>
              <a:t>conceção</a:t>
            </a:r>
            <a:r>
              <a:rPr lang="en-US" dirty="0"/>
              <a:t> e </a:t>
            </a:r>
            <a:r>
              <a:rPr lang="en-US" dirty="0" err="1"/>
              <a:t>fabrico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automação</a:t>
            </a:r>
            <a:r>
              <a:rPr lang="en-US" dirty="0"/>
              <a:t> industrial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recolha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dados e </a:t>
            </a:r>
            <a:r>
              <a:rPr lang="en-US" dirty="0" err="1"/>
              <a:t>extração</a:t>
            </a:r>
            <a:r>
              <a:rPr lang="en-US" dirty="0"/>
              <a:t> de valor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empresariais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diagnóstico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interfaces </a:t>
            </a:r>
            <a:r>
              <a:rPr lang="en-US" dirty="0" err="1"/>
              <a:t>neurológicas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espaciais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comunicações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observação</a:t>
            </a:r>
            <a:r>
              <a:rPr lang="en-US" dirty="0"/>
              <a:t> da Terra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4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do </a:t>
            </a:r>
            <a:r>
              <a:rPr lang="en-US" dirty="0" err="1"/>
              <a:t>ensino</a:t>
            </a:r>
            <a:r>
              <a:rPr lang="en-US" dirty="0"/>
              <a:t> </a:t>
            </a:r>
            <a:r>
              <a:rPr lang="en-US" dirty="0" err="1"/>
              <a:t>universitário</a:t>
            </a:r>
            <a:r>
              <a:rPr lang="en-US" dirty="0"/>
              <a:t>…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Alguns</a:t>
            </a:r>
            <a:r>
              <a:rPr lang="en-US" dirty="0"/>
              <a:t> dos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da EEC: </a:t>
            </a:r>
            <a:r>
              <a:rPr lang="en-US" dirty="0" err="1"/>
              <a:t>energias</a:t>
            </a:r>
            <a:r>
              <a:rPr lang="en-US" dirty="0"/>
              <a:t> </a:t>
            </a:r>
            <a:r>
              <a:rPr lang="en-US" dirty="0" err="1"/>
              <a:t>renováveis</a:t>
            </a:r>
            <a:r>
              <a:rPr lang="en-US" dirty="0"/>
              <a:t>,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produção</a:t>
            </a:r>
            <a:r>
              <a:rPr lang="en-US" dirty="0"/>
              <a:t> do </a:t>
            </a:r>
            <a:r>
              <a:rPr lang="en-US" dirty="0" err="1"/>
              <a:t>futuro</a:t>
            </a:r>
            <a:r>
              <a:rPr lang="en-US" dirty="0"/>
              <a:t>,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computacionais</a:t>
            </a:r>
            <a:r>
              <a:rPr lang="en-US" dirty="0"/>
              <a:t> </a:t>
            </a:r>
            <a:r>
              <a:rPr lang="en-US" dirty="0" err="1"/>
              <a:t>avançados</a:t>
            </a:r>
            <a:r>
              <a:rPr lang="en-US" dirty="0"/>
              <a:t>, </a:t>
            </a:r>
            <a:r>
              <a:rPr lang="en-US" dirty="0" err="1"/>
              <a:t>redes</a:t>
            </a:r>
            <a:r>
              <a:rPr lang="en-US" dirty="0"/>
              <a:t> de </a:t>
            </a:r>
            <a:r>
              <a:rPr lang="en-US" dirty="0" err="1"/>
              <a:t>comunicação</a:t>
            </a:r>
            <a:r>
              <a:rPr lang="en-US" dirty="0"/>
              <a:t>, </a:t>
            </a:r>
            <a:r>
              <a:rPr lang="en-US" dirty="0" err="1"/>
              <a:t>mobilidade</a:t>
            </a:r>
            <a:r>
              <a:rPr lang="en-US" dirty="0"/>
              <a:t> </a:t>
            </a:r>
            <a:r>
              <a:rPr lang="en-US" dirty="0" err="1"/>
              <a:t>sustentável</a:t>
            </a:r>
            <a:r>
              <a:rPr lang="en-US" dirty="0"/>
              <a:t> e </a:t>
            </a:r>
            <a:r>
              <a:rPr lang="en-US" dirty="0" err="1"/>
              <a:t>inteligente</a:t>
            </a:r>
            <a:r>
              <a:rPr lang="en-US" dirty="0"/>
              <a:t>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55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55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2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9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9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0060-FB50-944E-8C8B-F99ADBB2A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C3B7-FE6E-1844-9225-2CD7EB13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A601D-547D-FE46-8586-1C232D49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7153-70FD-7946-9032-B40F10FBA156}" type="datetime1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30D2-18BA-8643-BA93-99F53E6E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77B28-8ED2-5B4F-97F9-DA086359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9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67BF-AA58-F845-BDB0-53B5D16F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9D05C-1126-7B4D-A4F0-09B3D7B3A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9807E-CC87-5749-A8E6-97307A382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198-CE5D-6E46-AAF5-5511825BCEDE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0E090-0AD7-324A-A584-BB4B5772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939DF-A982-1A44-9583-C3C4964F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96984-1823-F646-BC29-20188491A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81702-3AA6-4742-AC3D-D3B2EBD47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50B4F-7F52-8241-9F37-7ED401EF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D8AD-4865-DB41-93AB-2B1EF7F0934C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6FC3F-A885-6D42-8C00-E3CAE603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6A21C-6006-5A4A-A4FB-0DC081B6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2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60D8-E978-A343-8A1B-DEF3AD254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971"/>
            <a:ext cx="10515600" cy="462399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AD66D0-7227-3F4E-883E-672FB772A9B1}"/>
              </a:ext>
            </a:extLst>
          </p:cNvPr>
          <p:cNvSpPr txBox="1">
            <a:spLocks/>
          </p:cNvSpPr>
          <p:nvPr userDrawn="1"/>
        </p:nvSpPr>
        <p:spPr>
          <a:xfrm>
            <a:off x="868680" y="844477"/>
            <a:ext cx="7992577" cy="30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Licenciatura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Engenharia</a:t>
            </a:r>
            <a:r>
              <a:rPr lang="en-GB" sz="2000" dirty="0"/>
              <a:t> </a:t>
            </a:r>
            <a:r>
              <a:rPr lang="en-GB" sz="2000" dirty="0" err="1"/>
              <a:t>Eletrotécnica</a:t>
            </a:r>
            <a:r>
              <a:rPr lang="en-GB" sz="2000" dirty="0"/>
              <a:t> e de </a:t>
            </a:r>
            <a:r>
              <a:rPr lang="en-GB" sz="2000" dirty="0" err="1"/>
              <a:t>Computadores</a:t>
            </a:r>
            <a:endParaRPr lang="en-US" sz="2000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DA75AB-88CD-5648-A26A-1E04DB1B3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0777" y="-16418"/>
            <a:ext cx="2523023" cy="87533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4937E1-7A46-5742-B225-2E67CEE3EE60}"/>
              </a:ext>
            </a:extLst>
          </p:cNvPr>
          <p:cNvSpPr txBox="1">
            <a:spLocks/>
          </p:cNvSpPr>
          <p:nvPr userDrawn="1"/>
        </p:nvSpPr>
        <p:spPr>
          <a:xfrm>
            <a:off x="838199" y="358663"/>
            <a:ext cx="7992577" cy="61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/>
              <a:t>L.EEC</a:t>
            </a:r>
            <a:endParaRPr lang="en-US" sz="4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2FE1B52-11DB-2949-9B88-516CED8C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DA05-52EC-4E46-8271-E90A6F98E8CF}" type="datetime1">
              <a:rPr lang="en-US" smtClean="0"/>
              <a:t>7/23/2022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D4042-4B29-BC40-8D8F-A0698D74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832BB39-EE0A-7042-AC21-0D284D90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Imagem" descr="Imagem">
            <a:extLst>
              <a:ext uri="{FF2B5EF4-FFF2-40B4-BE49-F238E27FC236}">
                <a16:creationId xmlns:a16="http://schemas.microsoft.com/office/drawing/2014/main" id="{3E4B932C-9C75-D649-B53D-F9101B5C85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1736" y="837758"/>
            <a:ext cx="1421174" cy="2604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39701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CC4-7E09-664E-A2A9-275D490C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9A5D8-1620-B741-B111-39A6B3C8B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1B97E-CE28-5347-BDCD-5768AABAF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722A-337F-BE47-95F8-1942E9B14300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88F6-5D11-DA47-ACB4-3DD32507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E7913-5A56-1D41-9B74-79B619D5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6F9F-CB40-984A-A098-A1B3BCDB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5D29-AC9A-8B40-9A38-03ECCE43C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82781-D385-5F41-A301-B4EE836FB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81052-AEC7-D44B-820D-1FBE7B58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6D12-4B9E-5045-A84A-B1C59F3D2178}" type="datetime1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3B76A-CA97-9C40-B999-83FD732F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0D107-6EA9-3345-BF83-CE925840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1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F69B-C920-DE47-927E-7CA1F1F09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5DD5A-DA69-0742-9458-E27FB5BE9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491CA-4D97-204F-A159-8D3ACE661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28F8C-C3FF-6E49-A3AF-774DA4346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92F01-19C5-C941-9365-CE127E03F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4DD5AE-C5E9-8E4C-A400-A17B6C54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9C15-5791-2C42-A7E2-470E5B690198}" type="datetime1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20B66-9E38-E94E-8117-5D16509A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036045-7CC4-8C4A-94B4-B927AB04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3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106-AC34-F34F-8ECA-CB5D45BF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8EE0D-69FE-7B41-9DCC-E9D74290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513D-D58B-CF45-AA2F-780450606E78}" type="datetime1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E6476-00BB-EB41-A045-79BE9BE9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24906-D2B7-9C41-8393-86C95052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C3EAE-DE8D-E745-AA32-E4034A44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32DC1-FCF4-B04C-A6CE-1693255FE1C5}" type="datetime1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4DB21-1CD4-964E-B4AC-D0813003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BE7D7-330D-D646-9C6E-9FD869A7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113-5B21-964F-B3B1-99B65B6B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775E-4E43-0F4D-AA48-6F782E20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B4E5-5E34-AA49-B87F-ECE67AAB2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745D5-E468-F942-BBD1-9829B701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8C03-67D7-D347-8FB9-AAEEF91D3C28}" type="datetime1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92969-17A2-A64F-9A61-3650F2FB8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1E6EE-781E-744D-98C5-B45D47B1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90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91D3-9D5C-724F-871B-C554D334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AC6455-FCE9-AB43-8077-7A0851D33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F6973-C208-EE42-87C5-D512C7E53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256D3-AFF7-F648-9C02-30DE15A2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1149-D690-5945-9EE6-289C2183383F}" type="datetime1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72F3-C5C8-9746-AB77-A9DF1FA2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63B9B-2B4A-5949-8F64-BE6EB8D2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6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2A9BC-6AB5-3946-BEBA-C85AB43B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2CECA-40EF-2745-AC9B-0D2EB7E3B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EFC7-B946-D142-9903-F8F447129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0088-EF91-FE47-B3D5-073CC38F8734}" type="datetime1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C72D-B719-6D4F-9856-D71B58CF2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41EB-F009-DA4A-97B0-F64B3D5F9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2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26" Type="http://schemas.openxmlformats.org/officeDocument/2006/relationships/image" Target="../media/image54.png"/><Relationship Id="rId3" Type="http://schemas.openxmlformats.org/officeDocument/2006/relationships/image" Target="../media/image23.png"/><Relationship Id="rId21" Type="http://schemas.openxmlformats.org/officeDocument/2006/relationships/image" Target="../media/image49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20" Type="http://schemas.openxmlformats.org/officeDocument/2006/relationships/image" Target="../media/image48.jpe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24" Type="http://schemas.openxmlformats.org/officeDocument/2006/relationships/image" Target="../media/image52.pn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23" Type="http://schemas.openxmlformats.org/officeDocument/2006/relationships/image" Target="../media/image51.jpeg"/><Relationship Id="rId28" Type="http://schemas.openxmlformats.org/officeDocument/2006/relationships/image" Target="../media/image56.pn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4" Type="http://schemas.microsoft.com/office/2007/relationships/hdphoto" Target="../media/hdphoto2.wdp"/><Relationship Id="rId9" Type="http://schemas.openxmlformats.org/officeDocument/2006/relationships/image" Target="../media/image37.png"/><Relationship Id="rId14" Type="http://schemas.openxmlformats.org/officeDocument/2006/relationships/image" Target="../media/image42.gif"/><Relationship Id="rId22" Type="http://schemas.openxmlformats.org/officeDocument/2006/relationships/image" Target="../media/image50.png"/><Relationship Id="rId27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microsoft.com/office/2007/relationships/hdphoto" Target="../media/hdphoto3.wdp"/><Relationship Id="rId7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0" Type="http://schemas.openxmlformats.org/officeDocument/2006/relationships/image" Target="../media/image64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11" Type="http://schemas.openxmlformats.org/officeDocument/2006/relationships/image" Target="../media/image72.jpe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microsoft.com/office/2007/relationships/hdphoto" Target="../media/hdphoto2.wdp"/><Relationship Id="rId9" Type="http://schemas.openxmlformats.org/officeDocument/2006/relationships/image" Target="../media/image7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l.eec@fe.up.pt" TargetMode="External"/><Relationship Id="rId4" Type="http://schemas.openxmlformats.org/officeDocument/2006/relationships/hyperlink" Target="https://paginas.fe.up.pt/~estudar/cursos/licenciatura-engenharia-eletrotecnica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microsoft.com/office/2007/relationships/hdphoto" Target="../media/hdphoto2.wdp"/><Relationship Id="rId9" Type="http://schemas.openxmlformats.org/officeDocument/2006/relationships/image" Target="../media/image2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FE17-7CB0-854B-B11F-68787E8BC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62559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L.EEC – FEUP</a:t>
            </a:r>
            <a:br>
              <a:rPr lang="en-US" dirty="0"/>
            </a:br>
            <a:r>
              <a:rPr lang="en-US" sz="3600" dirty="0" err="1"/>
              <a:t>Apresentação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806A0-32CA-F140-9A03-398E46314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714875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1D1FA-633B-6D4F-B458-EC394CC88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5" y="67732"/>
            <a:ext cx="3082349" cy="6693678"/>
          </a:xfrm>
          <a:prstGeom prst="rect">
            <a:avLst/>
          </a:prstGeom>
        </p:spPr>
      </p:pic>
      <p:pic>
        <p:nvPicPr>
          <p:cNvPr id="6" name="Shape 35">
            <a:extLst>
              <a:ext uri="{FF2B5EF4-FFF2-40B4-BE49-F238E27FC236}">
                <a16:creationId xmlns:a16="http://schemas.microsoft.com/office/drawing/2014/main" id="{7DFCBF78-E5B5-1B4E-B2DB-7B90985DE7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2540" y="312759"/>
            <a:ext cx="2750919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A967E-6274-9E40-A5DF-1576B381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16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636585" y="1267691"/>
            <a:ext cx="10990045" cy="1131629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ACOLHIMENTO DE ESTUDANTES EM EMPRESAS (alguns exemplos)</a:t>
            </a:r>
          </a:p>
        </p:txBody>
      </p:sp>
      <p:pic>
        <p:nvPicPr>
          <p:cNvPr id="10" name="Picture 21" descr="http://www.siemens-home.pt/Files/Siemens/Pt/pt/AdditionalFiles/Descargas/siemens_logo.jpg">
            <a:extLst>
              <a:ext uri="{FF2B5EF4-FFF2-40B4-BE49-F238E27FC236}">
                <a16:creationId xmlns:a16="http://schemas.microsoft.com/office/drawing/2014/main" id="{BE3FE221-9CF9-3F44-ACDD-CF58559D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82475" y="4650808"/>
            <a:ext cx="1136490" cy="225745"/>
          </a:xfrm>
          <a:prstGeom prst="rect">
            <a:avLst/>
          </a:prstGeom>
          <a:noFill/>
        </p:spPr>
      </p:pic>
      <p:pic>
        <p:nvPicPr>
          <p:cNvPr id="11" name="Picture 25" descr="http://midlandsbiz.whosonthemove.com/wp-content/uploads/sites/4/bosch_logo.jpg">
            <a:extLst>
              <a:ext uri="{FF2B5EF4-FFF2-40B4-BE49-F238E27FC236}">
                <a16:creationId xmlns:a16="http://schemas.microsoft.com/office/drawing/2014/main" id="{6EEBE848-C993-F648-A251-930A11B05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32864" t="29076" r="16756" b="35386"/>
          <a:stretch>
            <a:fillRect/>
          </a:stretch>
        </p:blipFill>
        <p:spPr bwMode="auto">
          <a:xfrm>
            <a:off x="2202158" y="2548092"/>
            <a:ext cx="1322489" cy="490552"/>
          </a:xfrm>
          <a:prstGeom prst="rect">
            <a:avLst/>
          </a:prstGeom>
          <a:noFill/>
        </p:spPr>
      </p:pic>
      <p:pic>
        <p:nvPicPr>
          <p:cNvPr id="12" name="Picture 31" descr="http://www.empregoestagios.com/wp-content/uploads/2013/09/Efacec.jpg">
            <a:extLst>
              <a:ext uri="{FF2B5EF4-FFF2-40B4-BE49-F238E27FC236}">
                <a16:creationId xmlns:a16="http://schemas.microsoft.com/office/drawing/2014/main" id="{A16AF3CD-EE55-6442-A2F8-B3D4C2C6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2158" y="3670683"/>
            <a:ext cx="1656762" cy="638651"/>
          </a:xfrm>
          <a:prstGeom prst="rect">
            <a:avLst/>
          </a:prstGeom>
          <a:noFill/>
        </p:spPr>
      </p:pic>
      <p:pic>
        <p:nvPicPr>
          <p:cNvPr id="14" name="Picture 35" descr="Synopsys Logo">
            <a:extLst>
              <a:ext uri="{FF2B5EF4-FFF2-40B4-BE49-F238E27FC236}">
                <a16:creationId xmlns:a16="http://schemas.microsoft.com/office/drawing/2014/main" id="{E986D1D4-DEDF-7945-B9FC-39315C9F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91552" y="4659735"/>
            <a:ext cx="959417" cy="452139"/>
          </a:xfrm>
          <a:prstGeom prst="rect">
            <a:avLst/>
          </a:prstGeom>
          <a:noFill/>
        </p:spPr>
      </p:pic>
      <p:pic>
        <p:nvPicPr>
          <p:cNvPr id="15" name="Picture 14" descr="https://ideasinspiringinnovation.files.wordpress.com/2010/10/logo_edp-electricidade-de-portugal_pt-14.png">
            <a:extLst>
              <a:ext uri="{FF2B5EF4-FFF2-40B4-BE49-F238E27FC236}">
                <a16:creationId xmlns:a16="http://schemas.microsoft.com/office/drawing/2014/main" id="{94B86AEA-DB91-094A-88CB-5E7C11B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t="31943" b="29725"/>
          <a:stretch>
            <a:fillRect/>
          </a:stretch>
        </p:blipFill>
        <p:spPr bwMode="auto">
          <a:xfrm>
            <a:off x="555635" y="3650834"/>
            <a:ext cx="1366953" cy="523979"/>
          </a:xfrm>
          <a:prstGeom prst="rect">
            <a:avLst/>
          </a:prstGeom>
          <a:noFill/>
        </p:spPr>
      </p:pic>
      <p:pic>
        <p:nvPicPr>
          <p:cNvPr id="16" name="Picture 12" descr="http://www.radionova.fm/thumb/index/noticias/imagem/de2d8eba019137d686bf15874f3f2074.jpg">
            <a:extLst>
              <a:ext uri="{FF2B5EF4-FFF2-40B4-BE49-F238E27FC236}">
                <a16:creationId xmlns:a16="http://schemas.microsoft.com/office/drawing/2014/main" id="{2D008B08-0918-4D4C-9369-7547183A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21717" y="5738408"/>
            <a:ext cx="1385782" cy="480335"/>
          </a:xfrm>
          <a:prstGeom prst="rect">
            <a:avLst/>
          </a:prstGeom>
          <a:noFill/>
        </p:spPr>
      </p:pic>
      <p:pic>
        <p:nvPicPr>
          <p:cNvPr id="18" name="Picture 16" descr="http://upload.wikimedia.org/wikipedia/commons/9/9d/Logomarca_REFER.jpg">
            <a:extLst>
              <a:ext uri="{FF2B5EF4-FFF2-40B4-BE49-F238E27FC236}">
                <a16:creationId xmlns:a16="http://schemas.microsoft.com/office/drawing/2014/main" id="{5C178500-83AD-7D4B-BA55-E01D5259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491" y="5681328"/>
            <a:ext cx="620798" cy="594493"/>
          </a:xfrm>
          <a:prstGeom prst="rect">
            <a:avLst/>
          </a:prstGeom>
          <a:noFill/>
        </p:spPr>
      </p:pic>
      <p:pic>
        <p:nvPicPr>
          <p:cNvPr id="19" name="Picture 45" descr="http://www.galpenergia.com/resources/img/logo.jpg">
            <a:extLst>
              <a:ext uri="{FF2B5EF4-FFF2-40B4-BE49-F238E27FC236}">
                <a16:creationId xmlns:a16="http://schemas.microsoft.com/office/drawing/2014/main" id="{7AE0E36B-26F6-7848-8027-526E91F6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72715" y="3657367"/>
            <a:ext cx="1752546" cy="570597"/>
          </a:xfrm>
          <a:prstGeom prst="rect">
            <a:avLst/>
          </a:prstGeom>
          <a:noFill/>
        </p:spPr>
      </p:pic>
      <p:pic>
        <p:nvPicPr>
          <p:cNvPr id="20" name="Picture 18" descr="http://www.factormais.com.pt/admin/imagens33/201201201619-continental_logo_novo_2_resized.jpg">
            <a:extLst>
              <a:ext uri="{FF2B5EF4-FFF2-40B4-BE49-F238E27FC236}">
                <a16:creationId xmlns:a16="http://schemas.microsoft.com/office/drawing/2014/main" id="{3A5A1FF5-9AA2-2F4D-BCEB-AD346CAB8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53379" y="2507575"/>
            <a:ext cx="1838673" cy="608103"/>
          </a:xfrm>
          <a:prstGeom prst="rect">
            <a:avLst/>
          </a:prstGeom>
          <a:noFill/>
        </p:spPr>
      </p:pic>
      <p:pic>
        <p:nvPicPr>
          <p:cNvPr id="22" name="Picture 49" descr="http://www.underconsideration.com/brandnew/archives/novabase_logo.gif">
            <a:extLst>
              <a:ext uri="{FF2B5EF4-FFF2-40B4-BE49-F238E27FC236}">
                <a16:creationId xmlns:a16="http://schemas.microsoft.com/office/drawing/2014/main" id="{32A10C00-3086-D74C-ABD4-A2F14DBF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 l="2634" t="34892" r="51269" b="38939"/>
          <a:stretch>
            <a:fillRect/>
          </a:stretch>
        </p:blipFill>
        <p:spPr bwMode="auto">
          <a:xfrm>
            <a:off x="555635" y="4618560"/>
            <a:ext cx="1128724" cy="290243"/>
          </a:xfrm>
          <a:prstGeom prst="rect">
            <a:avLst/>
          </a:prstGeom>
          <a:noFill/>
        </p:spPr>
      </p:pic>
      <p:pic>
        <p:nvPicPr>
          <p:cNvPr id="23" name="Picture 24" descr="http://unibhri.files.wordpress.com/2011/03/deloitte.jpg">
            <a:extLst>
              <a:ext uri="{FF2B5EF4-FFF2-40B4-BE49-F238E27FC236}">
                <a16:creationId xmlns:a16="http://schemas.microsoft.com/office/drawing/2014/main" id="{0BAF347A-EEC4-9145-B963-BE3CA09F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 l="9045" t="26383" r="9702" b="20850"/>
          <a:stretch>
            <a:fillRect/>
          </a:stretch>
        </p:blipFill>
        <p:spPr bwMode="auto">
          <a:xfrm>
            <a:off x="7584620" y="2530028"/>
            <a:ext cx="1711052" cy="441562"/>
          </a:xfrm>
          <a:prstGeom prst="rect">
            <a:avLst/>
          </a:prstGeom>
          <a:noFill/>
        </p:spPr>
      </p:pic>
      <p:pic>
        <p:nvPicPr>
          <p:cNvPr id="24" name="Picture 51" descr="http://logotipo.pt/blog/wp-content/uploads/2010/02/Sonaeflower.PNG">
            <a:extLst>
              <a:ext uri="{FF2B5EF4-FFF2-40B4-BE49-F238E27FC236}">
                <a16:creationId xmlns:a16="http://schemas.microsoft.com/office/drawing/2014/main" id="{69FB0C59-C9D0-1440-BBAD-F2038943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658782" y="4672168"/>
            <a:ext cx="959415" cy="625442"/>
          </a:xfrm>
          <a:prstGeom prst="rect">
            <a:avLst/>
          </a:prstGeom>
          <a:noFill/>
        </p:spPr>
      </p:pic>
      <p:pic>
        <p:nvPicPr>
          <p:cNvPr id="25" name="Picture 4" descr="http://pulsosocial.com/en/wp-content/uploads/2012/10/accenture.jpg">
            <a:extLst>
              <a:ext uri="{FF2B5EF4-FFF2-40B4-BE49-F238E27FC236}">
                <a16:creationId xmlns:a16="http://schemas.microsoft.com/office/drawing/2014/main" id="{3AA2A420-F29A-2B4E-8A5E-E892A525D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5" y="2548092"/>
            <a:ext cx="1205054" cy="52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zdnet2.cbsistatic.com/hub/i/r/2014/10/20/e98969b1-5827-11e4-b6a0-d4ae52e95e57/thumbnail/770x578/3c7838e2867dcae0d3b01ab6a7419bc4/capgemini-netsuite-launch-virtual-company-bpo-toolkit.jpeg">
            <a:extLst>
              <a:ext uri="{FF2B5EF4-FFF2-40B4-BE49-F238E27FC236}">
                <a16:creationId xmlns:a16="http://schemas.microsoft.com/office/drawing/2014/main" id="{D749D0CA-5EB2-0F43-B25C-6D1BAC312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05" y="2535473"/>
            <a:ext cx="1007214" cy="7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blogs.microsoft.com/wp-content/uploads/2012/08/8867.Microsoft_5F00_Logo_2D00_for_2D00_screen.jpg">
            <a:extLst>
              <a:ext uri="{FF2B5EF4-FFF2-40B4-BE49-F238E27FC236}">
                <a16:creationId xmlns:a16="http://schemas.microsoft.com/office/drawing/2014/main" id="{6A13E2A9-4910-CD4F-9E2C-4626CE02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90" y="3652486"/>
            <a:ext cx="1838673" cy="67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ritical Software - Wikidata">
            <a:extLst>
              <a:ext uri="{FF2B5EF4-FFF2-40B4-BE49-F238E27FC236}">
                <a16:creationId xmlns:a16="http://schemas.microsoft.com/office/drawing/2014/main" id="{37AC90CA-3C73-EE4B-B0B2-DD5B3E4C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85" y="3631943"/>
            <a:ext cx="924622" cy="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DP Distribuição agora chama-se E-Redes">
            <a:extLst>
              <a:ext uri="{FF2B5EF4-FFF2-40B4-BE49-F238E27FC236}">
                <a16:creationId xmlns:a16="http://schemas.microsoft.com/office/drawing/2014/main" id="{BAA50613-CE7D-E945-9A11-962807E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08" y="4672168"/>
            <a:ext cx="1403404" cy="67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MMS.NET">
            <a:extLst>
              <a:ext uri="{FF2B5EF4-FFF2-40B4-BE49-F238E27FC236}">
                <a16:creationId xmlns:a16="http://schemas.microsoft.com/office/drawing/2014/main" id="{DEA5263D-F7B0-0145-8B7D-F0D06F7A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417" y="2566791"/>
            <a:ext cx="1752546" cy="36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ritical TechWorks becomes 4th member to join Porto Tech Hub in 2019">
            <a:extLst>
              <a:ext uri="{FF2B5EF4-FFF2-40B4-BE49-F238E27FC236}">
                <a16:creationId xmlns:a16="http://schemas.microsoft.com/office/drawing/2014/main" id="{930D3984-B166-454E-962A-C98675FD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300" y="3578963"/>
            <a:ext cx="1598066" cy="9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RKKIS">
            <a:extLst>
              <a:ext uri="{FF2B5EF4-FFF2-40B4-BE49-F238E27FC236}">
                <a16:creationId xmlns:a16="http://schemas.microsoft.com/office/drawing/2014/main" id="{C0239808-804F-5A4B-921A-732A09E5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584" y="4706266"/>
            <a:ext cx="1701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ontrolar | AutomationInside.com">
            <a:extLst>
              <a:ext uri="{FF2B5EF4-FFF2-40B4-BE49-F238E27FC236}">
                <a16:creationId xmlns:a16="http://schemas.microsoft.com/office/drawing/2014/main" id="{E4671F6E-E426-0B43-8DD6-E17BAC88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071" y="5641579"/>
            <a:ext cx="2147319" cy="83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Viatel Algarve - Home | Facebook">
            <a:extLst>
              <a:ext uri="{FF2B5EF4-FFF2-40B4-BE49-F238E27FC236}">
                <a16:creationId xmlns:a16="http://schemas.microsoft.com/office/drawing/2014/main" id="{C91E50BA-43AC-CB49-89F5-8929AD44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559" y="5641579"/>
            <a:ext cx="685497" cy="6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actogal Website">
            <a:extLst>
              <a:ext uri="{FF2B5EF4-FFF2-40B4-BE49-F238E27FC236}">
                <a16:creationId xmlns:a16="http://schemas.microsoft.com/office/drawing/2014/main" id="{44D35832-A2C8-7749-A736-BC811911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448" y="5580237"/>
            <a:ext cx="1527459" cy="96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SUPER BOCK GROUP - Media Center - Imagens de Produto">
            <a:extLst>
              <a:ext uri="{FF2B5EF4-FFF2-40B4-BE49-F238E27FC236}">
                <a16:creationId xmlns:a16="http://schemas.microsoft.com/office/drawing/2014/main" id="{74E2FB49-301B-FF48-8E3E-49DBDFF4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52" y="4645772"/>
            <a:ext cx="1226105" cy="6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omboios de Portugal – Wikipédia, a enciclopédia livre">
            <a:extLst>
              <a:ext uri="{FF2B5EF4-FFF2-40B4-BE49-F238E27FC236}">
                <a16:creationId xmlns:a16="http://schemas.microsoft.com/office/drawing/2014/main" id="{D8C1E726-57AE-DD4B-9E6E-701D734C5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187" y="5573028"/>
            <a:ext cx="222250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37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3">
            <a:extLst>
              <a:ext uri="{FF2B5EF4-FFF2-40B4-BE49-F238E27FC236}">
                <a16:creationId xmlns:a16="http://schemas.microsoft.com/office/drawing/2014/main" id="{9B6FCAAA-A08D-8445-AF74-483EADA943CB}"/>
              </a:ext>
            </a:extLst>
          </p:cNvPr>
          <p:cNvSpPr txBox="1"/>
          <p:nvPr/>
        </p:nvSpPr>
        <p:spPr>
          <a:xfrm>
            <a:off x="399520" y="1267691"/>
            <a:ext cx="7135814" cy="2054959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ATIVIDADES EXTRACURRICULARES</a:t>
            </a:r>
          </a:p>
          <a:p>
            <a:pPr lvl="0">
              <a:lnSpc>
                <a:spcPct val="150000"/>
              </a:lnSpc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NÚCLEOS DE ESTUDANTES</a:t>
            </a:r>
          </a:p>
          <a:p>
            <a:pPr lvl="0">
              <a:lnSpc>
                <a:spcPct val="150000"/>
              </a:lnSpc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6" descr="Resultado de imagem para straplex feup">
            <a:extLst>
              <a:ext uri="{FF2B5EF4-FFF2-40B4-BE49-F238E27FC236}">
                <a16:creationId xmlns:a16="http://schemas.microsoft.com/office/drawing/2014/main" id="{556D0EB5-09EB-5B4A-9A50-063F650C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54" y="2547141"/>
            <a:ext cx="3578646" cy="26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EUP - Testemunhos &amp;gt; Projetos">
            <a:extLst>
              <a:ext uri="{FF2B5EF4-FFF2-40B4-BE49-F238E27FC236}">
                <a16:creationId xmlns:a16="http://schemas.microsoft.com/office/drawing/2014/main" id="{0D3D2241-2870-8C40-9741-B9FD20C9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310" y="3114675"/>
            <a:ext cx="24130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08B98AD4-9AC3-224B-98E2-0419D104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70" y="1760622"/>
            <a:ext cx="2662094" cy="17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sultado de imagem para veiculo elétrico feup">
            <a:extLst>
              <a:ext uri="{FF2B5EF4-FFF2-40B4-BE49-F238E27FC236}">
                <a16:creationId xmlns:a16="http://schemas.microsoft.com/office/drawing/2014/main" id="{C2977527-5691-4740-BFA4-1A196145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52" y="5371322"/>
            <a:ext cx="2613117" cy="13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Resultado de imagem para futebol robotico feup">
            <a:extLst>
              <a:ext uri="{FF2B5EF4-FFF2-40B4-BE49-F238E27FC236}">
                <a16:creationId xmlns:a16="http://schemas.microsoft.com/office/drawing/2014/main" id="{C4D4D902-EA83-A140-AA63-08BC2D407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743" y="1465458"/>
            <a:ext cx="2443307" cy="18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ício | NEEEC">
            <a:extLst>
              <a:ext uri="{FF2B5EF4-FFF2-40B4-BE49-F238E27FC236}">
                <a16:creationId xmlns:a16="http://schemas.microsoft.com/office/drawing/2014/main" id="{A04356DD-9C59-2745-ABFF-7702BD0B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754" y="3682084"/>
            <a:ext cx="853715" cy="8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349DD4-2107-1D40-975B-0FD56D033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6240" y="5519441"/>
            <a:ext cx="1909005" cy="641014"/>
          </a:xfrm>
          <a:prstGeom prst="rect">
            <a:avLst/>
          </a:prstGeom>
        </p:spPr>
      </p:pic>
      <p:pic>
        <p:nvPicPr>
          <p:cNvPr id="1026" name="Picture 2" descr="FEUP: Engenho Straplex parte rumo à estratosfera com experiências a bordo -  JPN">
            <a:extLst>
              <a:ext uri="{FF2B5EF4-FFF2-40B4-BE49-F238E27FC236}">
                <a16:creationId xmlns:a16="http://schemas.microsoft.com/office/drawing/2014/main" id="{AB039834-290C-6E44-9F0B-F2195907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0" y="5073826"/>
            <a:ext cx="2553740" cy="15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0CDDD-2887-324A-86E1-BF146809B083}"/>
              </a:ext>
            </a:extLst>
          </p:cNvPr>
          <p:cNvSpPr txBox="1"/>
          <p:nvPr/>
        </p:nvSpPr>
        <p:spPr>
          <a:xfrm>
            <a:off x="9832216" y="4515239"/>
            <a:ext cx="92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NEEEC</a:t>
            </a:r>
          </a:p>
        </p:txBody>
      </p:sp>
    </p:spTree>
    <p:extLst>
      <p:ext uri="{BB962C8B-B14F-4D97-AF65-F5344CB8AC3E}">
        <p14:creationId xmlns:p14="http://schemas.microsoft.com/office/powerpoint/2010/main" val="339465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636585" y="1267691"/>
            <a:ext cx="10990045" cy="1131629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 DE INVESTIGAÇÃO (exemplos)</a:t>
            </a:r>
            <a:endParaRPr kumimoji="0" lang="pt-PT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CC18083-5A99-9E4C-BAF9-D53729B4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27" y="2582889"/>
            <a:ext cx="3725302" cy="248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5CDFD9-A287-2140-842D-E4827576B252}"/>
              </a:ext>
            </a:extLst>
          </p:cNvPr>
          <p:cNvSpPr txBox="1"/>
          <p:nvPr/>
        </p:nvSpPr>
        <p:spPr>
          <a:xfrm>
            <a:off x="832527" y="2220014"/>
            <a:ext cx="75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THEIA</a:t>
            </a:r>
          </a:p>
        </p:txBody>
      </p:sp>
      <p:pic>
        <p:nvPicPr>
          <p:cNvPr id="3074" name="Picture 2" descr="The Atlantic Testing Platform for Maritime Robotics: New Frontiers for  Inspection and Maintenance of Offshore Energy Infrastructures - INESC TEC">
            <a:extLst>
              <a:ext uri="{FF2B5EF4-FFF2-40B4-BE49-F238E27FC236}">
                <a16:creationId xmlns:a16="http://schemas.microsoft.com/office/drawing/2014/main" id="{89E27515-740A-F640-8BA0-E03373DC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32" y="2457194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B6FA60-B23F-F145-A4BE-741DF8D1F231}"/>
              </a:ext>
            </a:extLst>
          </p:cNvPr>
          <p:cNvSpPr txBox="1"/>
          <p:nvPr/>
        </p:nvSpPr>
        <p:spPr>
          <a:xfrm>
            <a:off x="4997932" y="2087864"/>
            <a:ext cx="163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ATLANTIS</a:t>
            </a:r>
          </a:p>
        </p:txBody>
      </p:sp>
      <p:pic>
        <p:nvPicPr>
          <p:cNvPr id="36" name="Imagen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4207B07-0903-4AF0-BF24-509E283B210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97" y="5212375"/>
            <a:ext cx="2377440" cy="15633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D9A780-D140-9349-B74D-E1A51F8A2C56}"/>
              </a:ext>
            </a:extLst>
          </p:cNvPr>
          <p:cNvSpPr txBox="1"/>
          <p:nvPr/>
        </p:nvSpPr>
        <p:spPr>
          <a:xfrm>
            <a:off x="4659797" y="4864295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EU MARINE ROBOTICS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A93446A-0B03-3640-890B-FFC2EEC47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05" y="1862558"/>
            <a:ext cx="2730499" cy="267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3008DCF-8980-E649-8401-D29CA737A3A7}"/>
              </a:ext>
            </a:extLst>
          </p:cNvPr>
          <p:cNvSpPr txBox="1"/>
          <p:nvPr/>
        </p:nvSpPr>
        <p:spPr>
          <a:xfrm>
            <a:off x="8908525" y="1473943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PRODUTECH SIF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7D9F9C-8B13-1B49-8C6A-1B5566EA145C}"/>
              </a:ext>
            </a:extLst>
          </p:cNvPr>
          <p:cNvSpPr txBox="1"/>
          <p:nvPr/>
        </p:nvSpPr>
        <p:spPr>
          <a:xfrm>
            <a:off x="832527" y="5143366"/>
            <a:ext cx="22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RESPONSE DRONE</a:t>
            </a:r>
          </a:p>
        </p:txBody>
      </p:sp>
      <p:pic>
        <p:nvPicPr>
          <p:cNvPr id="3078" name="Picture 6" descr="Institute of Flight Guidance - ResponDrone">
            <a:extLst>
              <a:ext uri="{FF2B5EF4-FFF2-40B4-BE49-F238E27FC236}">
                <a16:creationId xmlns:a16="http://schemas.microsoft.com/office/drawing/2014/main" id="{2D4940A2-865B-F848-B8D8-728DB0EA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27" y="5512698"/>
            <a:ext cx="3492500" cy="12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56B53577-0F93-C445-B587-AF3016BC45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32" y="3707000"/>
            <a:ext cx="1326833" cy="1086994"/>
          </a:xfrm>
          <a:prstGeom prst="rect">
            <a:avLst/>
          </a:prstGeom>
        </p:spPr>
      </p:pic>
      <p:pic>
        <p:nvPicPr>
          <p:cNvPr id="3080" name="Picture 8" descr="INDTECH4-0">
            <a:extLst>
              <a:ext uri="{FF2B5EF4-FFF2-40B4-BE49-F238E27FC236}">
                <a16:creationId xmlns:a16="http://schemas.microsoft.com/office/drawing/2014/main" id="{28300736-7709-DD42-A4F1-41A4AD3EB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377" y="5384057"/>
            <a:ext cx="1649086" cy="134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80317A-3935-AD46-878C-C650E4114073}"/>
              </a:ext>
            </a:extLst>
          </p:cNvPr>
          <p:cNvSpPr txBox="1"/>
          <p:nvPr/>
        </p:nvSpPr>
        <p:spPr>
          <a:xfrm>
            <a:off x="10341854" y="4984843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INDTECH 4.0</a:t>
            </a:r>
          </a:p>
        </p:txBody>
      </p:sp>
      <p:pic>
        <p:nvPicPr>
          <p:cNvPr id="3082" name="Picture 10" descr="DIGITAL-CER – INESC TEC and CAPWATT establish a partnership to develop a  digital platform for managing renewable energy communities - BIP">
            <a:extLst>
              <a:ext uri="{FF2B5EF4-FFF2-40B4-BE49-F238E27FC236}">
                <a16:creationId xmlns:a16="http://schemas.microsoft.com/office/drawing/2014/main" id="{999E525E-06F2-8B41-83D4-693A8293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064" y="5197994"/>
            <a:ext cx="2377440" cy="15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1A1261E-33B9-CD4F-A618-FD775F412EA1}"/>
              </a:ext>
            </a:extLst>
          </p:cNvPr>
          <p:cNvSpPr txBox="1"/>
          <p:nvPr/>
        </p:nvSpPr>
        <p:spPr>
          <a:xfrm>
            <a:off x="7430393" y="4881758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DIGITAL CER</a:t>
            </a:r>
          </a:p>
        </p:txBody>
      </p:sp>
    </p:spTree>
    <p:extLst>
      <p:ext uri="{BB962C8B-B14F-4D97-AF65-F5344CB8AC3E}">
        <p14:creationId xmlns:p14="http://schemas.microsoft.com/office/powerpoint/2010/main" val="79045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636585" y="1267691"/>
            <a:ext cx="10990045" cy="4824948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 QUEM QUISER CONTINUAR A FORMAÇÃO EM EEC...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M.EEC organizados em 3 ramos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Automação (Robótica, Controlo, Eletrónica de Potência, Gestão)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Energia (Mercados, Eletróncia de Potência, Energias Renováveis, ...)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Telecomunicações, Eletrónica e Computadores 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cada ramo: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 ano: 7 </a:t>
            </a:r>
            <a:r>
              <a:rPr lang="pt-PT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obrigatórias + 3 </a:t>
            </a:r>
            <a:r>
              <a:rPr lang="pt-PT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optativas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 ano: 3+2 </a:t>
            </a:r>
            <a:r>
              <a:rPr lang="pt-PT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optativas + Dissertação 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ramos: Engenharia de Sistemas + Aprendizagem Computacional</a:t>
            </a:r>
          </a:p>
        </p:txBody>
      </p:sp>
    </p:spTree>
    <p:extLst>
      <p:ext uri="{BB962C8B-B14F-4D97-AF65-F5344CB8AC3E}">
        <p14:creationId xmlns:p14="http://schemas.microsoft.com/office/powerpoint/2010/main" val="79361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3">
            <a:extLst>
              <a:ext uri="{FF2B5EF4-FFF2-40B4-BE49-F238E27FC236}">
                <a16:creationId xmlns:a16="http://schemas.microsoft.com/office/drawing/2014/main" id="{9B6FCAAA-A08D-8445-AF74-483EADA943CB}"/>
              </a:ext>
            </a:extLst>
          </p:cNvPr>
          <p:cNvSpPr txBox="1"/>
          <p:nvPr/>
        </p:nvSpPr>
        <p:spPr>
          <a:xfrm>
            <a:off x="399520" y="1267691"/>
            <a:ext cx="11792480" cy="5748278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Muito obrigado! Questões?</a:t>
            </a:r>
          </a:p>
          <a:p>
            <a:pPr lvl="0">
              <a:lnSpc>
                <a:spcPct val="150000"/>
              </a:lnSpc>
              <a:defRPr/>
            </a:pP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informações em:</a:t>
            </a:r>
          </a:p>
          <a:p>
            <a:pPr lvl="0">
              <a:lnSpc>
                <a:spcPct val="150000"/>
              </a:lnSpc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https://paginas.fe.up.pt/~estudar/cursos/licenciatura-engenharia-eletrotecnica/</a:t>
            </a: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Contacto:</a:t>
            </a:r>
          </a:p>
          <a:p>
            <a:pPr lvl="0">
              <a:lnSpc>
                <a:spcPct val="150000"/>
              </a:lnSpc>
              <a:defRPr/>
            </a:pP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l.eec@fe.up.pt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714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Resultado de imagem para communications systems">
            <a:extLst>
              <a:ext uri="{FF2B5EF4-FFF2-40B4-BE49-F238E27FC236}">
                <a16:creationId xmlns:a16="http://schemas.microsoft.com/office/drawing/2014/main" id="{52E103BB-1838-E547-8EF9-DDC72EAB0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98" y="4698446"/>
            <a:ext cx="2620198" cy="190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99A26-D85A-A94D-9AC8-8F4DA97B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AADC90D2-F761-AF43-BB63-928764554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842" y="3564112"/>
            <a:ext cx="5945193" cy="1159548"/>
          </a:xfrm>
          <a:prstGeom prst="ellipse">
            <a:avLst/>
          </a:prstGeom>
          <a:noFill/>
          <a:ln w="152400" algn="ctr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44000" rIns="0" bIns="0" anchor="ctr" anchorCtr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ts val="2400"/>
              </a:spcBef>
            </a:pPr>
            <a:r>
              <a:rPr lang="pt-PT" altLang="en-US" sz="6600" b="1" dirty="0">
                <a:solidFill>
                  <a:srgbClr val="990033"/>
                </a:solidFill>
              </a:rPr>
              <a:t>EEC</a:t>
            </a:r>
            <a:endParaRPr lang="pt-PT" altLang="en-US" sz="4800" b="1" dirty="0">
              <a:solidFill>
                <a:srgbClr val="990033"/>
              </a:solidFill>
            </a:endParaRPr>
          </a:p>
        </p:txBody>
      </p:sp>
      <p:pic>
        <p:nvPicPr>
          <p:cNvPr id="6" name="Picture 4" descr="http://www.graphic.plc.uk/uploads/img/markets/medical%20new.jpg">
            <a:extLst>
              <a:ext uri="{FF2B5EF4-FFF2-40B4-BE49-F238E27FC236}">
                <a16:creationId xmlns:a16="http://schemas.microsoft.com/office/drawing/2014/main" id="{8F4F7F16-93B8-E042-9449-D637F02A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478" y="4848406"/>
            <a:ext cx="2626994" cy="17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 Buildings | Smart Infrastructure | Siemens Portugal">
            <a:extLst>
              <a:ext uri="{FF2B5EF4-FFF2-40B4-BE49-F238E27FC236}">
                <a16:creationId xmlns:a16="http://schemas.microsoft.com/office/drawing/2014/main" id="{4AF40EB7-965D-324D-8B45-9862F969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3" y="1319545"/>
            <a:ext cx="3358421" cy="21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reless sensors placed on bridge [13] | Download Scientific Diagram">
            <a:extLst>
              <a:ext uri="{FF2B5EF4-FFF2-40B4-BE49-F238E27FC236}">
                <a16:creationId xmlns:a16="http://schemas.microsoft.com/office/drawing/2014/main" id="{C0A0234C-70A2-184F-B9AD-E6ADE66A3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761" y="1257751"/>
            <a:ext cx="2933214" cy="22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o obter o máximo valor do seu ERP de manufatura - Konitech">
            <a:extLst>
              <a:ext uri="{FF2B5EF4-FFF2-40B4-BE49-F238E27FC236}">
                <a16:creationId xmlns:a16="http://schemas.microsoft.com/office/drawing/2014/main" id="{B8649CEE-C904-6645-9781-47254536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50" y="4575574"/>
            <a:ext cx="2856588" cy="14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iemens Machine Tool Days | Events | Siemens Global">
            <a:extLst>
              <a:ext uri="{FF2B5EF4-FFF2-40B4-BE49-F238E27FC236}">
                <a16:creationId xmlns:a16="http://schemas.microsoft.com/office/drawing/2014/main" id="{AD6FFE28-E917-984B-B4B0-2AB9F89D7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40" y="1699386"/>
            <a:ext cx="3358421" cy="18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Build a Better Assembly Line | designnews.com">
            <a:extLst>
              <a:ext uri="{FF2B5EF4-FFF2-40B4-BE49-F238E27FC236}">
                <a16:creationId xmlns:a16="http://schemas.microsoft.com/office/drawing/2014/main" id="{D15F6CC9-FD34-4143-93EE-E416C5671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309" y="3042846"/>
            <a:ext cx="2879015" cy="14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rain implants: The future of the human-machine interface">
            <a:extLst>
              <a:ext uri="{FF2B5EF4-FFF2-40B4-BE49-F238E27FC236}">
                <a16:creationId xmlns:a16="http://schemas.microsoft.com/office/drawing/2014/main" id="{B7C6CA83-2BBF-694D-827B-D666B3C9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27" y="4894492"/>
            <a:ext cx="2117270" cy="14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ransoceanic Communications Cables — RTP Citizen">
            <a:extLst>
              <a:ext uri="{FF2B5EF4-FFF2-40B4-BE49-F238E27FC236}">
                <a16:creationId xmlns:a16="http://schemas.microsoft.com/office/drawing/2014/main" id="{CA1A11AE-9B5C-DC44-A22A-86046B78D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82" y="4991772"/>
            <a:ext cx="2191267" cy="16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cebook Confirms It&amp;#39;s Working on a New Internet Satellite | WIRED">
            <a:extLst>
              <a:ext uri="{FF2B5EF4-FFF2-40B4-BE49-F238E27FC236}">
                <a16:creationId xmlns:a16="http://schemas.microsoft.com/office/drawing/2014/main" id="{CDE5299A-9300-F547-B09B-1F6DD59F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9" y="2844831"/>
            <a:ext cx="2191267" cy="21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8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99A26-D85A-A94D-9AC8-8F4DA97B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8" descr="https://ecowatchcanada.files.wordpress.com/2013/07/windmills.jpg">
            <a:extLst>
              <a:ext uri="{FF2B5EF4-FFF2-40B4-BE49-F238E27FC236}">
                <a16:creationId xmlns:a16="http://schemas.microsoft.com/office/drawing/2014/main" id="{E2F6ABF3-0C17-8943-9860-4466CC46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380" y="1575744"/>
            <a:ext cx="3683620" cy="2462280"/>
          </a:xfrm>
          <a:prstGeom prst="rect">
            <a:avLst/>
          </a:prstGeom>
          <a:noFill/>
        </p:spPr>
      </p:pic>
      <p:pic>
        <p:nvPicPr>
          <p:cNvPr id="7" name="Picture 2" descr="http://img.gawkerassets.com/img/18to93c6sw0s7jpg/original.jpg">
            <a:extLst>
              <a:ext uri="{FF2B5EF4-FFF2-40B4-BE49-F238E27FC236}">
                <a16:creationId xmlns:a16="http://schemas.microsoft.com/office/drawing/2014/main" id="{6EBFB87D-0963-CE4D-A364-EEA065E8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2883"/>
            <a:ext cx="4038600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robot power plant">
            <a:extLst>
              <a:ext uri="{FF2B5EF4-FFF2-40B4-BE49-F238E27FC236}">
                <a16:creationId xmlns:a16="http://schemas.microsoft.com/office/drawing/2014/main" id="{39EAC2C9-AC1E-8F4E-AE96-352364E8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386" y="3935885"/>
            <a:ext cx="3702719" cy="258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sla Wall Connector Review | Smart Home Charge | Smart Home Charge">
            <a:extLst>
              <a:ext uri="{FF2B5EF4-FFF2-40B4-BE49-F238E27FC236}">
                <a16:creationId xmlns:a16="http://schemas.microsoft.com/office/drawing/2014/main" id="{906D31E0-E43F-4248-86DD-40C13B7F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7" y="3758401"/>
            <a:ext cx="4599709" cy="275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nanotechmag.com/wp-content/uploads/2014/09/original.jpg">
            <a:extLst>
              <a:ext uri="{FF2B5EF4-FFF2-40B4-BE49-F238E27FC236}">
                <a16:creationId xmlns:a16="http://schemas.microsoft.com/office/drawing/2014/main" id="{76EBB396-79B8-8E44-B266-A9AC5C18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386" y="1572882"/>
            <a:ext cx="3702719" cy="246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://static.iwnsvg.com/wp-content/uploads/2015/02/Internet-1.jpeg">
            <a:extLst>
              <a:ext uri="{FF2B5EF4-FFF2-40B4-BE49-F238E27FC236}">
                <a16:creationId xmlns:a16="http://schemas.microsoft.com/office/drawing/2014/main" id="{B407A63B-775F-AB41-A52C-454E7A331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8380" y="4043585"/>
            <a:ext cx="4454494" cy="248306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5F5B6A-A716-134B-BB17-53E098CBF08F}"/>
              </a:ext>
            </a:extLst>
          </p:cNvPr>
          <p:cNvSpPr txBox="1"/>
          <p:nvPr/>
        </p:nvSpPr>
        <p:spPr>
          <a:xfrm>
            <a:off x="958241" y="1651955"/>
            <a:ext cx="9239068" cy="646331"/>
          </a:xfrm>
          <a:prstGeom prst="rect">
            <a:avLst/>
          </a:prstGeom>
          <a:solidFill>
            <a:schemeClr val="tx1">
              <a:lumMod val="85000"/>
              <a:lumOff val="15000"/>
              <a:alpha val="59373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Preparar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profissionais</a:t>
            </a:r>
            <a:r>
              <a:rPr lang="en-US" sz="3600" dirty="0">
                <a:solidFill>
                  <a:schemeClr val="bg1"/>
                </a:solidFill>
              </a:rPr>
              <a:t> para </a:t>
            </a:r>
            <a:r>
              <a:rPr lang="en-US" sz="3600" dirty="0" err="1">
                <a:solidFill>
                  <a:schemeClr val="bg1"/>
                </a:solidFill>
              </a:rPr>
              <a:t>os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desafios</a:t>
            </a:r>
            <a:r>
              <a:rPr lang="en-US" sz="3600" dirty="0">
                <a:solidFill>
                  <a:schemeClr val="bg1"/>
                </a:solidFill>
              </a:rPr>
              <a:t> do </a:t>
            </a:r>
            <a:r>
              <a:rPr lang="en-US" sz="3600" dirty="0" err="1">
                <a:solidFill>
                  <a:schemeClr val="bg1"/>
                </a:solidFill>
              </a:rPr>
              <a:t>futuro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4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3">
            <a:extLst>
              <a:ext uri="{FF2B5EF4-FFF2-40B4-BE49-F238E27FC236}">
                <a16:creationId xmlns:a16="http://schemas.microsoft.com/office/drawing/2014/main" id="{9B6FCAAA-A08D-8445-AF74-483EADA943CB}"/>
              </a:ext>
            </a:extLst>
          </p:cNvPr>
          <p:cNvSpPr txBox="1"/>
          <p:nvPr/>
        </p:nvSpPr>
        <p:spPr>
          <a:xfrm>
            <a:off x="636586" y="1267691"/>
            <a:ext cx="11047414" cy="4743515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r>
              <a:rPr kumimoji="0" lang="pt-PT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pt-PT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Fornecer uma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sólida formação de base em EEC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alinhada com a missão da FEUP na formação de profissionais de engenharia altamente qualificados com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intervenção a nível internacional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</a:t>
            </a:r>
            <a:r>
              <a:rPr lang="pt-PT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CARATERÍSTICAS </a:t>
            </a: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Formação de largo espectro, alicerçada na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matemática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cobrindo as bases das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diferentes áreas de EEC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complementada com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transversal em engenharia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introdução ao projeto. </a:t>
            </a:r>
          </a:p>
        </p:txBody>
      </p:sp>
    </p:spTree>
    <p:extLst>
      <p:ext uri="{BB962C8B-B14F-4D97-AF65-F5344CB8AC3E}">
        <p14:creationId xmlns:p14="http://schemas.microsoft.com/office/powerpoint/2010/main" val="42382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3">
            <a:extLst>
              <a:ext uri="{FF2B5EF4-FFF2-40B4-BE49-F238E27FC236}">
                <a16:creationId xmlns:a16="http://schemas.microsoft.com/office/drawing/2014/main" id="{9B6FCAAA-A08D-8445-AF74-483EADA943CB}"/>
              </a:ext>
            </a:extLst>
          </p:cNvPr>
          <p:cNvSpPr txBox="1"/>
          <p:nvPr/>
        </p:nvSpPr>
        <p:spPr>
          <a:xfrm>
            <a:off x="636586" y="999917"/>
            <a:ext cx="11555414" cy="5979110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CONHECIMENTOS E COMPETÊNCIAS A ADQURIR</a:t>
            </a:r>
            <a:endParaRPr kumimoji="0" lang="pt-PT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Conhecimentos fundamentais em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Matemática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Conhecimentos de base e intermédios nas diferentes áreas de EEC (circuitos, computadores, eletrónica, sinais, eletromagnetismo, energia, comunicações, controlo e automação)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análise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problemas complexos, com vista à proposta de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inovadoras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Competências pessoais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comunicação e interação, de trabalho em equipas multidisciplinares, e também de integridade pessoal e ética profissional</a:t>
            </a:r>
          </a:p>
          <a:p>
            <a:pPr lvl="0">
              <a:lnSpc>
                <a:spcPct val="150000"/>
              </a:lnSpc>
              <a:spcBef>
                <a:spcPts val="1800"/>
              </a:spcBef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SAÍDAS PROFISSIONAIS</a:t>
            </a:r>
            <a:endParaRPr lang="pt-PT" sz="200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Ingresso num curso de mestrado (de continuidade ou em área afim)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em equipas técnicas 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16828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esultado de imagem para FEUP">
            <a:extLst>
              <a:ext uri="{FF2B5EF4-FFF2-40B4-BE49-F238E27FC236}">
                <a16:creationId xmlns:a16="http://schemas.microsoft.com/office/drawing/2014/main" id="{976C0164-1A8F-2F40-BD23-86BB2B61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A97202-7DB6-A144-B856-7FDEA659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5026D-621C-C74E-8059-5356C8E4E83E}"/>
              </a:ext>
            </a:extLst>
          </p:cNvPr>
          <p:cNvSpPr txBox="1"/>
          <p:nvPr/>
        </p:nvSpPr>
        <p:spPr>
          <a:xfrm>
            <a:off x="2865717" y="254685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1º </a:t>
            </a:r>
            <a:r>
              <a:rPr lang="en-US" dirty="0" err="1"/>
              <a:t>ano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FB1BD-D401-5140-91C4-8628EA4768F9}"/>
              </a:ext>
            </a:extLst>
          </p:cNvPr>
          <p:cNvSpPr txBox="1"/>
          <p:nvPr/>
        </p:nvSpPr>
        <p:spPr>
          <a:xfrm>
            <a:off x="866659" y="1754163"/>
            <a:ext cx="4618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Estrutura geral do plano de estudos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CBAE5-7F75-A647-8D90-6620DDDAFB93}"/>
              </a:ext>
            </a:extLst>
          </p:cNvPr>
          <p:cNvSpPr txBox="1"/>
          <p:nvPr/>
        </p:nvSpPr>
        <p:spPr>
          <a:xfrm>
            <a:off x="7838575" y="254685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3º </a:t>
            </a:r>
            <a:r>
              <a:rPr lang="en-US" dirty="0" err="1"/>
              <a:t>ano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2E1FE-F44A-B74E-82C6-E4B26A68066A}"/>
              </a:ext>
            </a:extLst>
          </p:cNvPr>
          <p:cNvSpPr txBox="1"/>
          <p:nvPr/>
        </p:nvSpPr>
        <p:spPr>
          <a:xfrm>
            <a:off x="5284741" y="253142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2º </a:t>
            </a:r>
            <a:r>
              <a:rPr lang="en-US" dirty="0" err="1"/>
              <a:t>ano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392102-6A6E-3248-B3A4-E47B40731B27}"/>
              </a:ext>
            </a:extLst>
          </p:cNvPr>
          <p:cNvSpPr/>
          <p:nvPr/>
        </p:nvSpPr>
        <p:spPr>
          <a:xfrm>
            <a:off x="2068462" y="3057924"/>
            <a:ext cx="7429500" cy="26561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EE91AB7-A477-7F40-B475-4E7A624451B8}"/>
              </a:ext>
            </a:extLst>
          </p:cNvPr>
          <p:cNvSpPr/>
          <p:nvPr/>
        </p:nvSpPr>
        <p:spPr>
          <a:xfrm>
            <a:off x="2068463" y="3054893"/>
            <a:ext cx="7429500" cy="2656155"/>
          </a:xfrm>
          <a:prstGeom prst="parallelogram">
            <a:avLst>
              <a:gd name="adj" fmla="val 13166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2A7FA-79FA-8448-BB54-4B6CDB19FEC7}"/>
              </a:ext>
            </a:extLst>
          </p:cNvPr>
          <p:cNvSpPr txBox="1"/>
          <p:nvPr/>
        </p:nvSpPr>
        <p:spPr>
          <a:xfrm>
            <a:off x="2273639" y="3549455"/>
            <a:ext cx="180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Matemática</a:t>
            </a:r>
            <a:r>
              <a:rPr lang="en-US" sz="2400" dirty="0"/>
              <a:t> e </a:t>
            </a:r>
            <a:r>
              <a:rPr lang="en-US" sz="2400" dirty="0" err="1"/>
              <a:t>Física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D53D4-FC0E-874F-B4DA-3105EBC724C9}"/>
              </a:ext>
            </a:extLst>
          </p:cNvPr>
          <p:cNvSpPr txBox="1"/>
          <p:nvPr/>
        </p:nvSpPr>
        <p:spPr>
          <a:xfrm>
            <a:off x="7121485" y="4871983"/>
            <a:ext cx="2169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Especializações</a:t>
            </a:r>
            <a:r>
              <a:rPr lang="en-US" sz="2400" dirty="0"/>
              <a:t> de EEC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C77582-47F7-084E-B9B7-2A1D62BA1338}"/>
              </a:ext>
            </a:extLst>
          </p:cNvPr>
          <p:cNvSpPr txBox="1"/>
          <p:nvPr/>
        </p:nvSpPr>
        <p:spPr>
          <a:xfrm>
            <a:off x="4667224" y="4225652"/>
            <a:ext cx="2053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Fundamentos</a:t>
            </a:r>
            <a:r>
              <a:rPr lang="en-US" sz="2400" dirty="0"/>
              <a:t> de EEC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01F98-BAFD-7C46-A20F-2E589263D438}"/>
              </a:ext>
            </a:extLst>
          </p:cNvPr>
          <p:cNvSpPr/>
          <p:nvPr/>
        </p:nvSpPr>
        <p:spPr>
          <a:xfrm>
            <a:off x="2068462" y="5714079"/>
            <a:ext cx="7429500" cy="4404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7EC61-7EB6-F448-B855-DDFA82848D8C}"/>
              </a:ext>
            </a:extLst>
          </p:cNvPr>
          <p:cNvSpPr txBox="1"/>
          <p:nvPr/>
        </p:nvSpPr>
        <p:spPr>
          <a:xfrm>
            <a:off x="3567411" y="5729181"/>
            <a:ext cx="437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Competências</a:t>
            </a:r>
            <a:r>
              <a:rPr lang="en-US" sz="2400" dirty="0"/>
              <a:t> </a:t>
            </a:r>
            <a:r>
              <a:rPr lang="en-US" sz="2400" dirty="0" err="1"/>
              <a:t>transversais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047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sultado de imagem para FEUP">
            <a:extLst>
              <a:ext uri="{FF2B5EF4-FFF2-40B4-BE49-F238E27FC236}">
                <a16:creationId xmlns:a16="http://schemas.microsoft.com/office/drawing/2014/main" id="{E47AD583-BBEA-4742-9B04-44F3D489E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7B30F6-1576-A842-A905-04210C6E45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223384"/>
              </p:ext>
            </p:extLst>
          </p:nvPr>
        </p:nvGraphicFramePr>
        <p:xfrm>
          <a:off x="366252" y="1661795"/>
          <a:ext cx="11560340" cy="4921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7668">
                  <a:extLst>
                    <a:ext uri="{9D8B030D-6E8A-4147-A177-3AD203B41FA5}">
                      <a16:colId xmlns:a16="http://schemas.microsoft.com/office/drawing/2014/main" val="2142475996"/>
                    </a:ext>
                  </a:extLst>
                </a:gridCol>
                <a:gridCol w="1577668">
                  <a:extLst>
                    <a:ext uri="{9D8B030D-6E8A-4147-A177-3AD203B41FA5}">
                      <a16:colId xmlns:a16="http://schemas.microsoft.com/office/drawing/2014/main" val="905081672"/>
                    </a:ext>
                  </a:extLst>
                </a:gridCol>
                <a:gridCol w="1577668">
                  <a:extLst>
                    <a:ext uri="{9D8B030D-6E8A-4147-A177-3AD203B41FA5}">
                      <a16:colId xmlns:a16="http://schemas.microsoft.com/office/drawing/2014/main" val="4164050461"/>
                    </a:ext>
                  </a:extLst>
                </a:gridCol>
                <a:gridCol w="1577668">
                  <a:extLst>
                    <a:ext uri="{9D8B030D-6E8A-4147-A177-3AD203B41FA5}">
                      <a16:colId xmlns:a16="http://schemas.microsoft.com/office/drawing/2014/main" val="2588313548"/>
                    </a:ext>
                  </a:extLst>
                </a:gridCol>
                <a:gridCol w="1664436">
                  <a:extLst>
                    <a:ext uri="{9D8B030D-6E8A-4147-A177-3AD203B41FA5}">
                      <a16:colId xmlns:a16="http://schemas.microsoft.com/office/drawing/2014/main" val="3039091382"/>
                    </a:ext>
                  </a:extLst>
                </a:gridCol>
                <a:gridCol w="3585232">
                  <a:extLst>
                    <a:ext uri="{9D8B030D-6E8A-4147-A177-3AD203B41FA5}">
                      <a16:colId xmlns:a16="http://schemas.microsoft.com/office/drawing/2014/main" val="1899576689"/>
                    </a:ext>
                  </a:extLst>
                </a:gridCol>
              </a:tblGrid>
              <a:tr h="3350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1ºA 1ºS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1ºA 2ºS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2ºA 2ºS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2ºA 2ºS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3ºA 1ºS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3ºA 2ºS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897130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Análise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Matemática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Análise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Matemática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Análise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Matemática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Termodinâmica</a:t>
                      </a:r>
                      <a:r>
                        <a:rPr lang="en-US" sz="16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Estrutura</a:t>
                      </a:r>
                      <a:r>
                        <a:rPr lang="en-US" sz="16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Matéria</a:t>
                      </a:r>
                      <a:endParaRPr lang="en-US" sz="1600" b="1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Sistemas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Elétricos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Energia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Grupo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</a:rPr>
                        <a:t>Optativo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 (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</a:rPr>
                        <a:t>escolher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 4 UCs) entre:</a:t>
                      </a:r>
                    </a:p>
                    <a:p>
                      <a:pPr algn="ctr"/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97135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Álgebra</a:t>
                      </a:r>
                      <a:endParaRPr lang="en-US" sz="1600" b="1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Probabilidades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e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Estatística</a:t>
                      </a:r>
                      <a:endParaRPr lang="en-US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Métodos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Numétricos</a:t>
                      </a:r>
                      <a:endParaRPr lang="en-US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Ondas</a:t>
                      </a:r>
                      <a:r>
                        <a:rPr lang="en-US" sz="16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Eletromagnéti</a:t>
                      </a:r>
                      <a:r>
                        <a:rPr lang="en-US" sz="16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cas</a:t>
                      </a:r>
                      <a:endParaRPr lang="en-US" sz="1600" b="1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Fundamentos</a:t>
                      </a:r>
                      <a:r>
                        <a:rPr lang="en-US" sz="1600" b="1" dirty="0"/>
                        <a:t> de </a:t>
                      </a:r>
                      <a:r>
                        <a:rPr lang="en-US" sz="1600" b="1" dirty="0" err="1"/>
                        <a:t>Processamento</a:t>
                      </a:r>
                      <a:r>
                        <a:rPr lang="en-US" sz="1600" b="1" dirty="0"/>
                        <a:t> de </a:t>
                      </a:r>
                      <a:r>
                        <a:rPr lang="en-US" sz="1600" b="1" dirty="0" err="1"/>
                        <a:t>Sinal</a:t>
                      </a:r>
                      <a:endParaRPr lang="en-US" sz="16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49196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Circuitos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Mecânica</a:t>
                      </a:r>
                      <a:r>
                        <a:rPr lang="en-US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e </a:t>
                      </a:r>
                      <a:r>
                        <a:rPr lang="en-US" sz="16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Ondas</a:t>
                      </a:r>
                      <a:endParaRPr lang="en-US" sz="16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Eletromagne-tismo</a:t>
                      </a:r>
                      <a:endParaRPr lang="en-US" sz="16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Fundamentos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Máquinas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Elétricas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Fundamentos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Telecomunica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ções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959115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Sistemas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Digitais</a:t>
                      </a:r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Circuitos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rgbClr val="0070C0"/>
                          </a:solidFill>
                        </a:rPr>
                        <a:t>Sinais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</a:rPr>
                        <a:t> e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</a:rPr>
                        <a:t>Sistemas</a:t>
                      </a:r>
                      <a:endParaRPr 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Eletrónica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Eletrónica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2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71468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Programação</a:t>
                      </a:r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Estruturas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 de Dados e </a:t>
                      </a:r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Algoritmos</a:t>
                      </a:r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Arquitetura</a:t>
                      </a:r>
                      <a:r>
                        <a:rPr lang="en-US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600" b="1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Computadores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Controlo</a:t>
                      </a:r>
                      <a:endParaRPr lang="en-US" sz="16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Investigação</a:t>
                      </a:r>
                      <a:r>
                        <a:rPr lang="en-US" sz="16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Operacional</a:t>
                      </a:r>
                      <a:endParaRPr lang="en-US" sz="16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Projeto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Integrador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270299"/>
                  </a:ext>
                </a:extLst>
              </a:tr>
              <a:tr h="530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Projeto</a:t>
                      </a:r>
                      <a:r>
                        <a:rPr lang="en-US" sz="1600" b="1" dirty="0"/>
                        <a:t> FEUP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 err="1">
                          <a:solidFill>
                            <a:srgbClr val="0000FF"/>
                          </a:solidFill>
                        </a:rPr>
                        <a:t>Competências</a:t>
                      </a:r>
                      <a:r>
                        <a:rPr lang="en-US" sz="1600" i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i="1" dirty="0" err="1">
                          <a:solidFill>
                            <a:srgbClr val="0000FF"/>
                          </a:solidFill>
                        </a:rPr>
                        <a:t>Tranversais</a:t>
                      </a:r>
                      <a:r>
                        <a:rPr lang="en-US" sz="1600" i="1" dirty="0">
                          <a:solidFill>
                            <a:srgbClr val="0000FF"/>
                          </a:solidFill>
                        </a:rPr>
                        <a:t> 1+2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 err="1">
                          <a:solidFill>
                            <a:srgbClr val="0000FF"/>
                          </a:solidFill>
                        </a:rPr>
                        <a:t>Competências</a:t>
                      </a:r>
                      <a:r>
                        <a:rPr lang="en-US" sz="1600" i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i="1" dirty="0" err="1">
                          <a:solidFill>
                            <a:srgbClr val="0000FF"/>
                          </a:solidFill>
                        </a:rPr>
                        <a:t>Transversais</a:t>
                      </a:r>
                      <a:r>
                        <a:rPr lang="en-US" sz="1600" i="1" dirty="0">
                          <a:solidFill>
                            <a:srgbClr val="0000FF"/>
                          </a:solidFill>
                        </a:rPr>
                        <a:t> 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61125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D32CC3-B277-554D-A985-454E1C1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960C6-8842-E044-BFE2-50A50F7D0AEF}"/>
              </a:ext>
            </a:extLst>
          </p:cNvPr>
          <p:cNvSpPr txBox="1"/>
          <p:nvPr/>
        </p:nvSpPr>
        <p:spPr>
          <a:xfrm>
            <a:off x="8956391" y="3235141"/>
            <a:ext cx="303762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Conversão</a:t>
            </a:r>
            <a:r>
              <a:rPr lang="en-US" sz="1600" dirty="0">
                <a:solidFill>
                  <a:srgbClr val="0000FF"/>
                </a:solidFill>
              </a:rPr>
              <a:t> de </a:t>
            </a:r>
            <a:r>
              <a:rPr lang="en-US" sz="1600" dirty="0" err="1">
                <a:solidFill>
                  <a:srgbClr val="0000FF"/>
                </a:solidFill>
              </a:rPr>
              <a:t>Energia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Instrumentação</a:t>
            </a:r>
            <a:r>
              <a:rPr lang="en-US" sz="1600" dirty="0">
                <a:solidFill>
                  <a:srgbClr val="0000FF"/>
                </a:solidFill>
              </a:rPr>
              <a:t> e </a:t>
            </a:r>
            <a:r>
              <a:rPr lang="en-US" sz="1600" dirty="0" err="1">
                <a:solidFill>
                  <a:srgbClr val="0000FF"/>
                </a:solidFill>
              </a:rPr>
              <a:t>Medição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Redes</a:t>
            </a:r>
            <a:r>
              <a:rPr lang="en-US" sz="1600" dirty="0">
                <a:solidFill>
                  <a:srgbClr val="0000FF"/>
                </a:solidFill>
              </a:rPr>
              <a:t> de </a:t>
            </a:r>
            <a:r>
              <a:rPr lang="en-US" sz="1600" dirty="0" err="1">
                <a:solidFill>
                  <a:srgbClr val="0000FF"/>
                </a:solidFill>
              </a:rPr>
              <a:t>Computadores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Sistemas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Computacionais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Sistemas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Elétricos</a:t>
            </a:r>
            <a:r>
              <a:rPr lang="en-US" sz="1600" dirty="0">
                <a:solidFill>
                  <a:srgbClr val="0000FF"/>
                </a:solidFill>
              </a:rPr>
              <a:t> de </a:t>
            </a:r>
            <a:r>
              <a:rPr lang="en-US" sz="1600" dirty="0" err="1">
                <a:solidFill>
                  <a:srgbClr val="0000FF"/>
                </a:solidFill>
              </a:rPr>
              <a:t>Baixa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Tensão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Sistemas</a:t>
            </a:r>
            <a:r>
              <a:rPr lang="en-US" sz="1600" dirty="0">
                <a:solidFill>
                  <a:srgbClr val="0000FF"/>
                </a:solidFill>
              </a:rPr>
              <a:t> e </a:t>
            </a:r>
            <a:r>
              <a:rPr lang="en-US" sz="1600" dirty="0" err="1">
                <a:solidFill>
                  <a:srgbClr val="0000FF"/>
                </a:solidFill>
              </a:rPr>
              <a:t>Automação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2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713530" y="1034011"/>
            <a:ext cx="10746950" cy="5286613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Laboratórios de ensino: aulas, trabalhos fora de aulas (apoio técnico permanente)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Circuitos, Eletrónica, Sistemas Digitais, Comunicações, Robótica, Energia, ...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endParaRPr lang="pt-PT" sz="200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de laboratórios/equipamentos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Câmara anecoica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Tanque de testes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de alta tensão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Laboratórios de investigação</a:t>
            </a: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teste.jpg">
            <a:extLst>
              <a:ext uri="{FF2B5EF4-FFF2-40B4-BE49-F238E27FC236}">
                <a16:creationId xmlns:a16="http://schemas.microsoft.com/office/drawing/2014/main" id="{DCB7E414-720F-3B46-8AF3-AF5395A3CBF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7005" y="2856608"/>
            <a:ext cx="4040998" cy="1755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DAA72-4FF5-3841-BF8D-4C1896246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2823298"/>
            <a:ext cx="2021693" cy="151380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81FBDD3-06E1-BF44-8B34-586D041FF4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193"/>
          <a:stretch/>
        </p:blipFill>
        <p:spPr>
          <a:xfrm>
            <a:off x="10188541" y="4337102"/>
            <a:ext cx="1909406" cy="1759585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C751FF-8DDE-2C40-9420-ADE70D61A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8112" y="4661770"/>
            <a:ext cx="2550160" cy="1275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EFDF7E-5FF7-0640-B896-09E39B0C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398" y="5934075"/>
            <a:ext cx="2021096" cy="844550"/>
          </a:xfrm>
          <a:prstGeom prst="rect">
            <a:avLst/>
          </a:prstGeom>
        </p:spPr>
      </p:pic>
      <p:pic>
        <p:nvPicPr>
          <p:cNvPr id="5122" name="Picture 2" descr="Laboratory of Smart Grids and Electric Vehicles - INESC TEC">
            <a:extLst>
              <a:ext uri="{FF2B5EF4-FFF2-40B4-BE49-F238E27FC236}">
                <a16:creationId xmlns:a16="http://schemas.microsoft.com/office/drawing/2014/main" id="{D559D9E4-4819-C54B-9492-BE18E41A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29" y="4709480"/>
            <a:ext cx="2263457" cy="12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6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YSTEC">
            <a:extLst>
              <a:ext uri="{FF2B5EF4-FFF2-40B4-BE49-F238E27FC236}">
                <a16:creationId xmlns:a16="http://schemas.microsoft.com/office/drawing/2014/main" id="{CFE6EE96-FE9F-2143-BB71-0EBED960F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1" y="5199499"/>
            <a:ext cx="2321788" cy="9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T logo">
            <a:extLst>
              <a:ext uri="{FF2B5EF4-FFF2-40B4-BE49-F238E27FC236}">
                <a16:creationId xmlns:a16="http://schemas.microsoft.com/office/drawing/2014/main" id="{31A16583-8277-C74E-9E67-947D7829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25" y="5193679"/>
            <a:ext cx="3973506" cy="9884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2" descr="INESC TEC">
            <a:extLst>
              <a:ext uri="{FF2B5EF4-FFF2-40B4-BE49-F238E27FC236}">
                <a16:creationId xmlns:a16="http://schemas.microsoft.com/office/drawing/2014/main" id="{9A7787B1-B706-1744-9402-F1E0D83F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74" y="5199499"/>
            <a:ext cx="3374026" cy="9884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636585" y="1267691"/>
            <a:ext cx="10990045" cy="3901683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CORPO DOCENTE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Maioritariamente do DEEC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Fortemente envolvido em atividades de investigação e com fortes colaborações internacionais e com a indústria</a:t>
            </a:r>
          </a:p>
          <a:p>
            <a:pPr lvl="0">
              <a:lnSpc>
                <a:spcPct val="150000"/>
              </a:lnSpc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UNIDADES DE I&amp;D ASSOCIADAS</a:t>
            </a:r>
          </a:p>
        </p:txBody>
      </p:sp>
    </p:spTree>
    <p:extLst>
      <p:ext uri="{BB962C8B-B14F-4D97-AF65-F5344CB8AC3E}">
        <p14:creationId xmlns:p14="http://schemas.microsoft.com/office/powerpoint/2010/main" val="112301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641</Words>
  <Application>Microsoft Office PowerPoint</Application>
  <PresentationFormat>Widescreen</PresentationFormat>
  <Paragraphs>153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L.EEC – FEUP Apresentação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L.EEC – FEUP Apresentação</dc:title>
  <dc:creator>Aníbal Castilho Coimbra de Matos</dc:creator>
  <cp:lastModifiedBy>josecaalves@gmail.com</cp:lastModifiedBy>
  <cp:revision>24</cp:revision>
  <dcterms:created xsi:type="dcterms:W3CDTF">2021-10-10T10:48:48Z</dcterms:created>
  <dcterms:modified xsi:type="dcterms:W3CDTF">2022-07-23T07:34:11Z</dcterms:modified>
</cp:coreProperties>
</file>